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A5A2BF-CDA2-4F21-97F3-915DF81DBC63}" type="datetimeFigureOut">
              <a:rPr lang="en-US" smtClean="0"/>
              <a:t>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91317F-7FF0-4066-B84C-EDAFB8E18672}" type="slidenum">
              <a:rPr lang="en-US" smtClean="0"/>
              <a:t>‹#›</a:t>
            </a:fld>
            <a:endParaRPr lang="en-US"/>
          </a:p>
        </p:txBody>
      </p:sp>
    </p:spTree>
    <p:extLst>
      <p:ext uri="{BB962C8B-B14F-4D97-AF65-F5344CB8AC3E}">
        <p14:creationId xmlns:p14="http://schemas.microsoft.com/office/powerpoint/2010/main" val="101290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91317F-7FF0-4066-B84C-EDAFB8E18672}" type="slidenum">
              <a:rPr lang="en-US" smtClean="0"/>
              <a:t>1</a:t>
            </a:fld>
            <a:endParaRPr lang="en-US"/>
          </a:p>
        </p:txBody>
      </p:sp>
    </p:spTree>
    <p:extLst>
      <p:ext uri="{BB962C8B-B14F-4D97-AF65-F5344CB8AC3E}">
        <p14:creationId xmlns:p14="http://schemas.microsoft.com/office/powerpoint/2010/main" val="380821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91317F-7FF0-4066-B84C-EDAFB8E18672}" type="slidenum">
              <a:rPr lang="en-US" smtClean="0"/>
              <a:t>4</a:t>
            </a:fld>
            <a:endParaRPr lang="en-US"/>
          </a:p>
        </p:txBody>
      </p:sp>
    </p:spTree>
    <p:extLst>
      <p:ext uri="{BB962C8B-B14F-4D97-AF65-F5344CB8AC3E}">
        <p14:creationId xmlns:p14="http://schemas.microsoft.com/office/powerpoint/2010/main" val="3467055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91317F-7FF0-4066-B84C-EDAFB8E18672}" type="slidenum">
              <a:rPr lang="en-US" smtClean="0"/>
              <a:t>5</a:t>
            </a:fld>
            <a:endParaRPr lang="en-US"/>
          </a:p>
        </p:txBody>
      </p:sp>
    </p:spTree>
    <p:extLst>
      <p:ext uri="{BB962C8B-B14F-4D97-AF65-F5344CB8AC3E}">
        <p14:creationId xmlns:p14="http://schemas.microsoft.com/office/powerpoint/2010/main" val="1670929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91317F-7FF0-4066-B84C-EDAFB8E18672}" type="slidenum">
              <a:rPr lang="en-US" smtClean="0"/>
              <a:t>6</a:t>
            </a:fld>
            <a:endParaRPr lang="en-US"/>
          </a:p>
        </p:txBody>
      </p:sp>
    </p:spTree>
    <p:extLst>
      <p:ext uri="{BB962C8B-B14F-4D97-AF65-F5344CB8AC3E}">
        <p14:creationId xmlns:p14="http://schemas.microsoft.com/office/powerpoint/2010/main" val="3245518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5FE290-5834-4C25-9446-59C77042E887}"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17B02-3DDD-4AA0-A00B-86F0B04C4A65}" type="slidenum">
              <a:rPr lang="en-US" smtClean="0"/>
              <a:t>‹#›</a:t>
            </a:fld>
            <a:endParaRPr lang="en-US"/>
          </a:p>
        </p:txBody>
      </p:sp>
    </p:spTree>
    <p:extLst>
      <p:ext uri="{BB962C8B-B14F-4D97-AF65-F5344CB8AC3E}">
        <p14:creationId xmlns:p14="http://schemas.microsoft.com/office/powerpoint/2010/main" val="306777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FE290-5834-4C25-9446-59C77042E887}"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17B02-3DDD-4AA0-A00B-86F0B04C4A65}" type="slidenum">
              <a:rPr lang="en-US" smtClean="0"/>
              <a:t>‹#›</a:t>
            </a:fld>
            <a:endParaRPr lang="en-US"/>
          </a:p>
        </p:txBody>
      </p:sp>
    </p:spTree>
    <p:extLst>
      <p:ext uri="{BB962C8B-B14F-4D97-AF65-F5344CB8AC3E}">
        <p14:creationId xmlns:p14="http://schemas.microsoft.com/office/powerpoint/2010/main" val="2852283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FE290-5834-4C25-9446-59C77042E887}"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17B02-3DDD-4AA0-A00B-86F0B04C4A65}" type="slidenum">
              <a:rPr lang="en-US" smtClean="0"/>
              <a:t>‹#›</a:t>
            </a:fld>
            <a:endParaRPr lang="en-US"/>
          </a:p>
        </p:txBody>
      </p:sp>
    </p:spTree>
    <p:extLst>
      <p:ext uri="{BB962C8B-B14F-4D97-AF65-F5344CB8AC3E}">
        <p14:creationId xmlns:p14="http://schemas.microsoft.com/office/powerpoint/2010/main" val="214595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FE290-5834-4C25-9446-59C77042E887}"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17B02-3DDD-4AA0-A00B-86F0B04C4A65}" type="slidenum">
              <a:rPr lang="en-US" smtClean="0"/>
              <a:t>‹#›</a:t>
            </a:fld>
            <a:endParaRPr lang="en-US"/>
          </a:p>
        </p:txBody>
      </p:sp>
    </p:spTree>
    <p:extLst>
      <p:ext uri="{BB962C8B-B14F-4D97-AF65-F5344CB8AC3E}">
        <p14:creationId xmlns:p14="http://schemas.microsoft.com/office/powerpoint/2010/main" val="1948710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5FE290-5834-4C25-9446-59C77042E887}"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17B02-3DDD-4AA0-A00B-86F0B04C4A65}" type="slidenum">
              <a:rPr lang="en-US" smtClean="0"/>
              <a:t>‹#›</a:t>
            </a:fld>
            <a:endParaRPr lang="en-US"/>
          </a:p>
        </p:txBody>
      </p:sp>
    </p:spTree>
    <p:extLst>
      <p:ext uri="{BB962C8B-B14F-4D97-AF65-F5344CB8AC3E}">
        <p14:creationId xmlns:p14="http://schemas.microsoft.com/office/powerpoint/2010/main" val="3131303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5FE290-5834-4C25-9446-59C77042E887}"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17B02-3DDD-4AA0-A00B-86F0B04C4A65}" type="slidenum">
              <a:rPr lang="en-US" smtClean="0"/>
              <a:t>‹#›</a:t>
            </a:fld>
            <a:endParaRPr lang="en-US"/>
          </a:p>
        </p:txBody>
      </p:sp>
    </p:spTree>
    <p:extLst>
      <p:ext uri="{BB962C8B-B14F-4D97-AF65-F5344CB8AC3E}">
        <p14:creationId xmlns:p14="http://schemas.microsoft.com/office/powerpoint/2010/main" val="2474694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5FE290-5834-4C25-9446-59C77042E887}" type="datetimeFigureOut">
              <a:rPr lang="en-US" smtClean="0"/>
              <a:t>12/4/2016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017B02-3DDD-4AA0-A00B-86F0B04C4A65}" type="slidenum">
              <a:rPr lang="en-US" smtClean="0"/>
              <a:t>‹#›</a:t>
            </a:fld>
            <a:endParaRPr lang="en-US"/>
          </a:p>
        </p:txBody>
      </p:sp>
    </p:spTree>
    <p:extLst>
      <p:ext uri="{BB962C8B-B14F-4D97-AF65-F5344CB8AC3E}">
        <p14:creationId xmlns:p14="http://schemas.microsoft.com/office/powerpoint/2010/main" val="37733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5FE290-5834-4C25-9446-59C77042E887}" type="datetimeFigureOut">
              <a:rPr lang="en-US" smtClean="0"/>
              <a:t>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017B02-3DDD-4AA0-A00B-86F0B04C4A65}" type="slidenum">
              <a:rPr lang="en-US" smtClean="0"/>
              <a:t>‹#›</a:t>
            </a:fld>
            <a:endParaRPr lang="en-US"/>
          </a:p>
        </p:txBody>
      </p:sp>
    </p:spTree>
    <p:extLst>
      <p:ext uri="{BB962C8B-B14F-4D97-AF65-F5344CB8AC3E}">
        <p14:creationId xmlns:p14="http://schemas.microsoft.com/office/powerpoint/2010/main" val="855926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FE290-5834-4C25-9446-59C77042E887}" type="datetimeFigureOut">
              <a:rPr lang="en-US" smtClean="0"/>
              <a:t>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017B02-3DDD-4AA0-A00B-86F0B04C4A65}" type="slidenum">
              <a:rPr lang="en-US" smtClean="0"/>
              <a:t>‹#›</a:t>
            </a:fld>
            <a:endParaRPr lang="en-US"/>
          </a:p>
        </p:txBody>
      </p:sp>
    </p:spTree>
    <p:extLst>
      <p:ext uri="{BB962C8B-B14F-4D97-AF65-F5344CB8AC3E}">
        <p14:creationId xmlns:p14="http://schemas.microsoft.com/office/powerpoint/2010/main" val="3795563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FE290-5834-4C25-9446-59C77042E887}"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17B02-3DDD-4AA0-A00B-86F0B04C4A65}" type="slidenum">
              <a:rPr lang="en-US" smtClean="0"/>
              <a:t>‹#›</a:t>
            </a:fld>
            <a:endParaRPr lang="en-US"/>
          </a:p>
        </p:txBody>
      </p:sp>
    </p:spTree>
    <p:extLst>
      <p:ext uri="{BB962C8B-B14F-4D97-AF65-F5344CB8AC3E}">
        <p14:creationId xmlns:p14="http://schemas.microsoft.com/office/powerpoint/2010/main" val="1418948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FE290-5834-4C25-9446-59C77042E887}"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17B02-3DDD-4AA0-A00B-86F0B04C4A65}" type="slidenum">
              <a:rPr lang="en-US" smtClean="0"/>
              <a:t>‹#›</a:t>
            </a:fld>
            <a:endParaRPr lang="en-US"/>
          </a:p>
        </p:txBody>
      </p:sp>
    </p:spTree>
    <p:extLst>
      <p:ext uri="{BB962C8B-B14F-4D97-AF65-F5344CB8AC3E}">
        <p14:creationId xmlns:p14="http://schemas.microsoft.com/office/powerpoint/2010/main" val="3926383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FE290-5834-4C25-9446-59C77042E887}" type="datetimeFigureOut">
              <a:rPr lang="en-US" smtClean="0"/>
              <a:t>12/4/2016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17B02-3DDD-4AA0-A00B-86F0B04C4A65}" type="slidenum">
              <a:rPr lang="en-US" smtClean="0"/>
              <a:t>‹#›</a:t>
            </a:fld>
            <a:endParaRPr lang="en-US"/>
          </a:p>
        </p:txBody>
      </p:sp>
    </p:spTree>
    <p:extLst>
      <p:ext uri="{BB962C8B-B14F-4D97-AF65-F5344CB8AC3E}">
        <p14:creationId xmlns:p14="http://schemas.microsoft.com/office/powerpoint/2010/main" val="4245924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548680"/>
            <a:ext cx="7772400" cy="936105"/>
          </a:xfrm>
        </p:spPr>
        <p:txBody>
          <a:bodyPr>
            <a:normAutofit fontScale="90000"/>
          </a:bodyPr>
          <a:lstStyle/>
          <a:p>
            <a:pPr rtl="1"/>
            <a:r>
              <a:rPr lang="ar-IQ" b="1" dirty="0"/>
              <a:t>الكيمياء التحليليه </a:t>
            </a:r>
            <a:r>
              <a:rPr lang="en-US" b="1" dirty="0"/>
              <a:t>Analytical chemistry</a:t>
            </a:r>
            <a:r>
              <a:rPr lang="en-US" dirty="0"/>
              <a:t/>
            </a:r>
            <a:br>
              <a:rPr lang="en-US" dirty="0"/>
            </a:br>
            <a:endParaRPr lang="en-US" dirty="0"/>
          </a:p>
        </p:txBody>
      </p:sp>
      <p:sp>
        <p:nvSpPr>
          <p:cNvPr id="3" name="Subtitle 2"/>
          <p:cNvSpPr>
            <a:spLocks noGrp="1"/>
          </p:cNvSpPr>
          <p:nvPr>
            <p:ph type="subTitle" idx="1"/>
          </p:nvPr>
        </p:nvSpPr>
        <p:spPr>
          <a:xfrm>
            <a:off x="395536" y="1124744"/>
            <a:ext cx="8496944" cy="5256584"/>
          </a:xfrm>
        </p:spPr>
        <p:txBody>
          <a:bodyPr/>
          <a:lstStyle/>
          <a:p>
            <a:pPr rtl="1"/>
            <a:r>
              <a:rPr lang="ar-IQ" b="1" dirty="0">
                <a:solidFill>
                  <a:srgbClr val="FF0000"/>
                </a:solidFill>
              </a:rPr>
              <a:t>تعريف الكيمياء التحليليه واهميتها </a:t>
            </a:r>
            <a:endParaRPr lang="ar-IQ" b="1" dirty="0" smtClean="0">
              <a:solidFill>
                <a:srgbClr val="FF0000"/>
              </a:solidFill>
            </a:endParaRPr>
          </a:p>
          <a:p>
            <a:pPr rtl="1"/>
            <a:r>
              <a:rPr lang="en-US" b="1" dirty="0" smtClean="0">
                <a:solidFill>
                  <a:srgbClr val="FF0000"/>
                </a:solidFill>
              </a:rPr>
              <a:t>Importance and Definition of analytical chemistry</a:t>
            </a:r>
            <a:r>
              <a:rPr lang="ar-IQ" b="1" dirty="0" smtClean="0">
                <a:solidFill>
                  <a:srgbClr val="FF0000"/>
                </a:solidFill>
              </a:rPr>
              <a:t>      </a:t>
            </a:r>
          </a:p>
          <a:p>
            <a:pPr algn="r" rtl="1"/>
            <a:r>
              <a:rPr lang="ar-SA" sz="2800" dirty="0">
                <a:solidFill>
                  <a:schemeClr val="tx1"/>
                </a:solidFill>
              </a:rPr>
              <a:t>إن الكيمياء التحليلية هي احد فروع علم الكيمياء وتعرف بأنها الوسيلة الكيميائية التي يتم بها الكشف عن العناصر والمواد وطرق </a:t>
            </a:r>
            <a:r>
              <a:rPr lang="ar-SA" sz="2800" dirty="0" smtClean="0">
                <a:solidFill>
                  <a:schemeClr val="tx1"/>
                </a:solidFill>
              </a:rPr>
              <a:t>فصلها </a:t>
            </a:r>
            <a:r>
              <a:rPr lang="ar-SA" sz="2800" dirty="0">
                <a:solidFill>
                  <a:schemeClr val="tx1"/>
                </a:solidFill>
              </a:rPr>
              <a:t>ومعرفة مكونات تلك المواد خليط منها إضافة إلى تقدير هذه المكونات تقديرا كمياً.</a:t>
            </a:r>
            <a:endParaRPr lang="en-US" sz="2800" dirty="0">
              <a:solidFill>
                <a:schemeClr val="tx1"/>
              </a:solidFill>
            </a:endParaRPr>
          </a:p>
          <a:p>
            <a:pPr algn="r" rtl="1"/>
            <a:endParaRPr lang="en-US" dirty="0">
              <a:solidFill>
                <a:srgbClr val="FF0000"/>
              </a:solidFill>
            </a:endParaRPr>
          </a:p>
        </p:txBody>
      </p:sp>
    </p:spTree>
    <p:extLst>
      <p:ext uri="{BB962C8B-B14F-4D97-AF65-F5344CB8AC3E}">
        <p14:creationId xmlns:p14="http://schemas.microsoft.com/office/powerpoint/2010/main" val="3317311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rtl="1">
              <a:buNone/>
            </a:pPr>
            <a:r>
              <a:rPr lang="ar-SA" dirty="0">
                <a:solidFill>
                  <a:srgbClr val="FF0000"/>
                </a:solidFill>
              </a:rPr>
              <a:t>وتشتمل الكيمياء التحليلية على </a:t>
            </a:r>
            <a:r>
              <a:rPr lang="ar-IQ" dirty="0" smtClean="0">
                <a:solidFill>
                  <a:srgbClr val="FF0000"/>
                </a:solidFill>
              </a:rPr>
              <a:t>:ـ</a:t>
            </a:r>
          </a:p>
          <a:p>
            <a:pPr marL="0" indent="0" algn="r" rtl="1">
              <a:buNone/>
            </a:pPr>
            <a:r>
              <a:rPr lang="en-US" dirty="0">
                <a:solidFill>
                  <a:schemeClr val="tx2">
                    <a:lumMod val="50000"/>
                  </a:schemeClr>
                </a:solidFill>
                <a:effectLst>
                  <a:outerShdw blurRad="38100" dist="38100" dir="2700000" algn="tl">
                    <a:srgbClr val="000000">
                      <a:alpha val="43137"/>
                    </a:srgbClr>
                  </a:outerShdw>
                </a:effectLst>
              </a:rPr>
              <a:t>1</a:t>
            </a:r>
            <a:r>
              <a:rPr lang="ar-IQ" dirty="0">
                <a:solidFill>
                  <a:schemeClr val="tx2">
                    <a:lumMod val="50000"/>
                  </a:schemeClr>
                </a:solidFill>
                <a:effectLst>
                  <a:outerShdw blurRad="38100" dist="38100" dir="2700000" algn="tl">
                    <a:srgbClr val="000000">
                      <a:alpha val="43137"/>
                    </a:srgbClr>
                  </a:outerShdw>
                </a:effectLst>
              </a:rPr>
              <a:t>. </a:t>
            </a:r>
            <a:r>
              <a:rPr lang="ar-SA" dirty="0">
                <a:solidFill>
                  <a:schemeClr val="tx2">
                    <a:lumMod val="50000"/>
                  </a:schemeClr>
                </a:solidFill>
                <a:effectLst>
                  <a:outerShdw blurRad="38100" dist="38100" dir="2700000" algn="tl">
                    <a:srgbClr val="000000">
                      <a:alpha val="43137"/>
                    </a:srgbClr>
                  </a:outerShdw>
                </a:effectLst>
              </a:rPr>
              <a:t>التحليل النوعي</a:t>
            </a:r>
            <a:endParaRPr lang="ar-IQ" dirty="0">
              <a:solidFill>
                <a:schemeClr val="tx2">
                  <a:lumMod val="50000"/>
                </a:schemeClr>
              </a:solidFill>
              <a:effectLst>
                <a:outerShdw blurRad="38100" dist="38100" dir="2700000" algn="tl">
                  <a:srgbClr val="000000">
                    <a:alpha val="43137"/>
                  </a:srgbClr>
                </a:outerShdw>
              </a:effectLst>
            </a:endParaRPr>
          </a:p>
          <a:p>
            <a:pPr marL="0" indent="0" algn="r" rtl="1">
              <a:buNone/>
            </a:pPr>
            <a:r>
              <a:rPr lang="ar-SA" sz="2800" dirty="0" smtClean="0"/>
              <a:t>يختص </a:t>
            </a:r>
            <a:r>
              <a:rPr lang="ar-SA" sz="2800" dirty="0"/>
              <a:t>بمعرفة نوع العناصر الموجودة في المركب </a:t>
            </a:r>
            <a:r>
              <a:rPr lang="ar-IQ" sz="2800" dirty="0"/>
              <a:t>.</a:t>
            </a:r>
            <a:endParaRPr lang="ar-IQ" sz="2800" dirty="0" smtClean="0"/>
          </a:p>
          <a:p>
            <a:pPr marL="0" indent="0" algn="r" rtl="1">
              <a:buNone/>
            </a:pPr>
            <a:r>
              <a:rPr lang="en-US" dirty="0" smtClean="0">
                <a:solidFill>
                  <a:schemeClr val="tx2">
                    <a:lumMod val="50000"/>
                  </a:schemeClr>
                </a:solidFill>
                <a:effectLst>
                  <a:outerShdw blurRad="38100" dist="38100" dir="2700000" algn="tl">
                    <a:srgbClr val="000000">
                      <a:alpha val="43137"/>
                    </a:srgbClr>
                  </a:outerShdw>
                </a:effectLst>
              </a:rPr>
              <a:t>2</a:t>
            </a:r>
            <a:r>
              <a:rPr lang="ar-IQ" dirty="0" smtClean="0">
                <a:solidFill>
                  <a:schemeClr val="tx2">
                    <a:lumMod val="50000"/>
                  </a:schemeClr>
                </a:solidFill>
                <a:effectLst>
                  <a:outerShdw blurRad="38100" dist="38100" dir="2700000" algn="tl">
                    <a:srgbClr val="000000">
                      <a:alpha val="43137"/>
                    </a:srgbClr>
                  </a:outerShdw>
                </a:effectLst>
              </a:rPr>
              <a:t>. </a:t>
            </a:r>
            <a:r>
              <a:rPr lang="ar-SA" dirty="0" smtClean="0">
                <a:solidFill>
                  <a:schemeClr val="tx2">
                    <a:lumMod val="50000"/>
                  </a:schemeClr>
                </a:solidFill>
                <a:effectLst>
                  <a:outerShdw blurRad="38100" dist="38100" dir="2700000" algn="tl">
                    <a:srgbClr val="000000">
                      <a:alpha val="43137"/>
                    </a:srgbClr>
                  </a:outerShdw>
                </a:effectLst>
              </a:rPr>
              <a:t>التحليل </a:t>
            </a:r>
            <a:r>
              <a:rPr lang="ar-SA" dirty="0">
                <a:solidFill>
                  <a:schemeClr val="tx2">
                    <a:lumMod val="50000"/>
                  </a:schemeClr>
                </a:solidFill>
                <a:effectLst>
                  <a:outerShdw blurRad="38100" dist="38100" dir="2700000" algn="tl">
                    <a:srgbClr val="000000">
                      <a:alpha val="43137"/>
                    </a:srgbClr>
                  </a:outerShdw>
                </a:effectLst>
              </a:rPr>
              <a:t>الكمي </a:t>
            </a:r>
            <a:endParaRPr lang="ar-IQ" dirty="0" smtClean="0">
              <a:solidFill>
                <a:schemeClr val="tx2">
                  <a:lumMod val="50000"/>
                </a:schemeClr>
              </a:solidFill>
              <a:effectLst>
                <a:outerShdw blurRad="38100" dist="38100" dir="2700000" algn="tl">
                  <a:srgbClr val="000000">
                    <a:alpha val="43137"/>
                  </a:srgbClr>
                </a:outerShdw>
              </a:effectLst>
            </a:endParaRPr>
          </a:p>
          <a:p>
            <a:pPr marL="0" indent="0" algn="r" rtl="1">
              <a:buNone/>
            </a:pPr>
            <a:r>
              <a:rPr lang="ar-SA" dirty="0" smtClean="0"/>
              <a:t>يختص </a:t>
            </a:r>
            <a:r>
              <a:rPr lang="ar-SA" dirty="0"/>
              <a:t>بإيجاد كمية كل العناصر الموجودة</a:t>
            </a:r>
            <a:r>
              <a:rPr lang="ar-SA" dirty="0" smtClean="0"/>
              <a:t>.</a:t>
            </a:r>
            <a:r>
              <a:rPr lang="ar-IQ" dirty="0" smtClean="0"/>
              <a:t> و</a:t>
            </a:r>
            <a:r>
              <a:rPr lang="ar-SA" dirty="0" smtClean="0"/>
              <a:t>يعد </a:t>
            </a:r>
            <a:r>
              <a:rPr lang="ar-SA" dirty="0"/>
              <a:t>هذا النوع مهما في إجراء البحوث العلمية الصرفة والتطبيقية حيث نلاحظ إن احد العقاقير الطبية يحتوي نسبة معينة كي يودي عمله داخل الجسم حيث يبرز دورها في تقدير النسبة الموجودة منه والتأكد من حدودا لنسبة المئوية المسموح بها ليقوم العقار بأداء عمله بصورة مفيدة.</a:t>
            </a:r>
            <a:endParaRPr lang="en-US" dirty="0"/>
          </a:p>
          <a:p>
            <a:pPr marL="0" indent="0" algn="r" rtl="1">
              <a:buNone/>
            </a:pPr>
            <a:endParaRPr lang="ar-IQ" dirty="0" smtClean="0"/>
          </a:p>
          <a:p>
            <a:pPr marL="0" indent="0" algn="r" rtl="1">
              <a:buNone/>
            </a:pPr>
            <a:endParaRPr lang="en-US" dirty="0"/>
          </a:p>
          <a:p>
            <a:pPr marL="0" indent="0" algn="r" rtl="1">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0307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16633"/>
            <a:ext cx="8856984" cy="6624736"/>
          </a:xfrm>
          <a:prstGeom prst="rect">
            <a:avLst/>
          </a:prstGeom>
          <a:noFill/>
          <a:ln>
            <a:noFill/>
          </a:ln>
        </p:spPr>
      </p:pic>
    </p:spTree>
    <p:extLst>
      <p:ext uri="{BB962C8B-B14F-4D97-AF65-F5344CB8AC3E}">
        <p14:creationId xmlns:p14="http://schemas.microsoft.com/office/powerpoint/2010/main" val="2959778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12974"/>
          </a:xfrm>
        </p:spPr>
        <p:txBody>
          <a:bodyPr>
            <a:noAutofit/>
          </a:bodyPr>
          <a:lstStyle/>
          <a:p>
            <a:pPr lvl="1" algn="ctr" rtl="1">
              <a:spcBef>
                <a:spcPct val="0"/>
              </a:spcBef>
            </a:pPr>
            <a:r>
              <a:rPr lang="ar-SA" sz="3600" b="1" dirty="0">
                <a:solidFill>
                  <a:srgbClr val="FF0000"/>
                </a:solidFill>
              </a:rPr>
              <a:t>تصنيف الكيمياء التحليلية </a:t>
            </a:r>
            <a:r>
              <a:rPr lang="en-US" sz="3600" b="1" dirty="0">
                <a:solidFill>
                  <a:srgbClr val="FF0000"/>
                </a:solidFill>
              </a:rPr>
              <a:t>Classification of analytical chemistry</a:t>
            </a:r>
            <a:r>
              <a:rPr lang="en-US" sz="3600" dirty="0">
                <a:solidFill>
                  <a:srgbClr val="FF0000"/>
                </a:solidFill>
              </a:rPr>
              <a:t/>
            </a:r>
            <a:br>
              <a:rPr lang="en-US" sz="3600"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1484784"/>
            <a:ext cx="8229600" cy="4641379"/>
          </a:xfrm>
        </p:spPr>
        <p:txBody>
          <a:bodyPr/>
          <a:lstStyle/>
          <a:p>
            <a:pPr marL="0" indent="0" algn="r">
              <a:buNone/>
            </a:pPr>
            <a:r>
              <a:rPr lang="ar-SA" b="1" dirty="0">
                <a:solidFill>
                  <a:schemeClr val="tx2">
                    <a:lumMod val="50000"/>
                  </a:schemeClr>
                </a:solidFill>
              </a:rPr>
              <a:t>أولا:حسب وزن النموذج</a:t>
            </a:r>
            <a:endParaRPr lang="en-US" dirty="0">
              <a:solidFill>
                <a:schemeClr val="tx2">
                  <a:lumMod val="50000"/>
                </a:schemeClr>
              </a:solidFill>
            </a:endParaRPr>
          </a:p>
          <a:p>
            <a:pPr marL="0" indent="0" algn="r">
              <a:buNone/>
            </a:pPr>
            <a:r>
              <a:rPr lang="ar-SA" sz="2800" dirty="0"/>
              <a:t>يمكن توضيح تصنيف طرق التحليل حسب وزن النموذج وكما في الجدول</a:t>
            </a:r>
            <a:endParaRPr lang="en-US" sz="2800" dirty="0"/>
          </a:p>
          <a:p>
            <a:pPr marL="0" indent="0" algn="r">
              <a:buNone/>
            </a:pPr>
            <a:endParaRPr lang="en-US" dirty="0">
              <a:solidFill>
                <a:schemeClr val="tx2">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27795058"/>
              </p:ext>
            </p:extLst>
          </p:nvPr>
        </p:nvGraphicFramePr>
        <p:xfrm>
          <a:off x="611560" y="2899250"/>
          <a:ext cx="7704856" cy="3698101"/>
        </p:xfrm>
        <a:graphic>
          <a:graphicData uri="http://schemas.openxmlformats.org/drawingml/2006/table">
            <a:tbl>
              <a:tblPr rtl="1" firstRow="1" firstCol="1" bandRow="1">
                <a:tableStyleId>{5C22544A-7EE6-4342-B048-85BDC9FD1C3A}</a:tableStyleId>
              </a:tblPr>
              <a:tblGrid>
                <a:gridCol w="2758262"/>
                <a:gridCol w="2356154"/>
                <a:gridCol w="2590440"/>
              </a:tblGrid>
              <a:tr h="359510">
                <a:tc>
                  <a:txBody>
                    <a:bodyPr/>
                    <a:lstStyle/>
                    <a:p>
                      <a:pPr algn="r" rtl="1">
                        <a:lnSpc>
                          <a:spcPct val="115000"/>
                        </a:lnSpc>
                        <a:spcAft>
                          <a:spcPts val="0"/>
                        </a:spcAft>
                      </a:pPr>
                      <a:r>
                        <a:rPr lang="ar-SA" sz="1400" b="1" dirty="0">
                          <a:solidFill>
                            <a:schemeClr val="tx1">
                              <a:lumMod val="95000"/>
                              <a:lumOff val="5000"/>
                            </a:schemeClr>
                          </a:solidFill>
                          <a:effectLst/>
                        </a:rPr>
                        <a:t>الاسم</a:t>
                      </a:r>
                      <a:endParaRPr lang="en-US" sz="1400" b="1" dirty="0">
                        <a:solidFill>
                          <a:schemeClr val="tx1">
                            <a:lumMod val="95000"/>
                            <a:lumOff val="5000"/>
                          </a:schemeClr>
                        </a:solidFill>
                        <a:effectLst/>
                        <a:latin typeface="Calibri"/>
                        <a:ea typeface="Calibri"/>
                        <a:cs typeface="Arial"/>
                      </a:endParaRPr>
                    </a:p>
                  </a:txBody>
                  <a:tcPr marL="68580" marR="68580" marT="0" marB="0"/>
                </a:tc>
                <a:tc>
                  <a:txBody>
                    <a:bodyPr/>
                    <a:lstStyle/>
                    <a:p>
                      <a:pPr algn="ctr" rtl="1">
                        <a:lnSpc>
                          <a:spcPct val="115000"/>
                        </a:lnSpc>
                        <a:spcAft>
                          <a:spcPts val="0"/>
                        </a:spcAft>
                      </a:pPr>
                      <a:r>
                        <a:rPr lang="ar-SA" sz="1400" b="1">
                          <a:solidFill>
                            <a:schemeClr val="tx1">
                              <a:lumMod val="95000"/>
                              <a:lumOff val="5000"/>
                            </a:schemeClr>
                          </a:solidFill>
                          <a:effectLst/>
                        </a:rPr>
                        <a:t>اقل وزن تقريبي</a:t>
                      </a:r>
                      <a:endParaRPr lang="en-US" sz="1400" b="1">
                        <a:solidFill>
                          <a:schemeClr val="tx1">
                            <a:lumMod val="95000"/>
                            <a:lumOff val="5000"/>
                          </a:schemeClr>
                        </a:solidFill>
                        <a:effectLst/>
                        <a:latin typeface="Calibri"/>
                        <a:ea typeface="Calibri"/>
                        <a:cs typeface="Arial"/>
                      </a:endParaRPr>
                    </a:p>
                  </a:txBody>
                  <a:tcPr marL="68580" marR="68580" marT="0" marB="0"/>
                </a:tc>
                <a:tc>
                  <a:txBody>
                    <a:bodyPr/>
                    <a:lstStyle/>
                    <a:p>
                      <a:pPr algn="ctr" rtl="1">
                        <a:lnSpc>
                          <a:spcPct val="115000"/>
                        </a:lnSpc>
                        <a:spcAft>
                          <a:spcPts val="0"/>
                        </a:spcAft>
                      </a:pPr>
                      <a:r>
                        <a:rPr lang="ar-SA" sz="1400" b="1">
                          <a:solidFill>
                            <a:schemeClr val="tx1">
                              <a:lumMod val="95000"/>
                              <a:lumOff val="5000"/>
                            </a:schemeClr>
                          </a:solidFill>
                          <a:effectLst/>
                        </a:rPr>
                        <a:t>المختصر</a:t>
                      </a:r>
                      <a:endParaRPr lang="en-US" sz="1400" b="1">
                        <a:solidFill>
                          <a:schemeClr val="tx1">
                            <a:lumMod val="95000"/>
                            <a:lumOff val="5000"/>
                          </a:schemeClr>
                        </a:solidFill>
                        <a:effectLst/>
                        <a:latin typeface="Calibri"/>
                        <a:ea typeface="Calibri"/>
                        <a:cs typeface="Arial"/>
                      </a:endParaRPr>
                    </a:p>
                  </a:txBody>
                  <a:tcPr marL="68580" marR="68580" marT="0" marB="0"/>
                </a:tc>
              </a:tr>
              <a:tr h="361661">
                <a:tc>
                  <a:txBody>
                    <a:bodyPr/>
                    <a:lstStyle/>
                    <a:p>
                      <a:pPr algn="r" rtl="1">
                        <a:lnSpc>
                          <a:spcPct val="115000"/>
                        </a:lnSpc>
                        <a:spcAft>
                          <a:spcPts val="0"/>
                        </a:spcAft>
                      </a:pPr>
                      <a:r>
                        <a:rPr lang="ar-SA" sz="1400" b="1" dirty="0">
                          <a:solidFill>
                            <a:schemeClr val="tx1">
                              <a:lumMod val="95000"/>
                              <a:lumOff val="5000"/>
                            </a:schemeClr>
                          </a:solidFill>
                          <a:effectLst/>
                        </a:rPr>
                        <a:t>الطرق الماكروئية</a:t>
                      </a:r>
                      <a:endParaRPr lang="en-US" sz="1400" b="1" dirty="0">
                        <a:solidFill>
                          <a:schemeClr val="tx1">
                            <a:lumMod val="95000"/>
                            <a:lumOff val="5000"/>
                          </a:schemeClr>
                        </a:solidFill>
                        <a:effectLst/>
                        <a:latin typeface="Calibri"/>
                        <a:ea typeface="Calibri"/>
                        <a:cs typeface="Arial"/>
                      </a:endParaRPr>
                    </a:p>
                  </a:txBody>
                  <a:tcPr marL="68580" marR="68580" marT="0" marB="0"/>
                </a:tc>
                <a:tc>
                  <a:txBody>
                    <a:bodyPr/>
                    <a:lstStyle/>
                    <a:p>
                      <a:pPr algn="ctr" rtl="1">
                        <a:lnSpc>
                          <a:spcPct val="115000"/>
                        </a:lnSpc>
                        <a:spcAft>
                          <a:spcPts val="0"/>
                        </a:spcAft>
                      </a:pPr>
                      <a:r>
                        <a:rPr lang="en-US" sz="1400" b="1" dirty="0" smtClean="0">
                          <a:solidFill>
                            <a:schemeClr val="tx1">
                              <a:lumMod val="95000"/>
                              <a:lumOff val="5000"/>
                            </a:schemeClr>
                          </a:solidFill>
                          <a:effectLst/>
                        </a:rPr>
                        <a:t>100</a:t>
                      </a:r>
                      <a:r>
                        <a:rPr lang="ar-SA" sz="1400" b="1" dirty="0" smtClean="0">
                          <a:solidFill>
                            <a:schemeClr val="tx1">
                              <a:lumMod val="95000"/>
                              <a:lumOff val="5000"/>
                            </a:schemeClr>
                          </a:solidFill>
                          <a:effectLst/>
                        </a:rPr>
                        <a:t>  </a:t>
                      </a:r>
                      <a:r>
                        <a:rPr lang="ar-SA" sz="1400" b="1" dirty="0">
                          <a:solidFill>
                            <a:schemeClr val="tx1">
                              <a:lumMod val="95000"/>
                              <a:lumOff val="5000"/>
                            </a:schemeClr>
                          </a:solidFill>
                          <a:effectLst/>
                        </a:rPr>
                        <a:t>ملغم</a:t>
                      </a:r>
                      <a:endParaRPr lang="en-US" sz="1400" b="1" dirty="0">
                        <a:solidFill>
                          <a:schemeClr val="tx1">
                            <a:lumMod val="95000"/>
                            <a:lumOff val="5000"/>
                          </a:schemeClr>
                        </a:solidFill>
                        <a:effectLst/>
                        <a:latin typeface="Calibri"/>
                        <a:ea typeface="Calibri"/>
                        <a:cs typeface="Arial"/>
                      </a:endParaRPr>
                    </a:p>
                  </a:txBody>
                  <a:tcPr marL="68580" marR="68580" marT="0" marB="0"/>
                </a:tc>
                <a:tc>
                  <a:txBody>
                    <a:bodyPr/>
                    <a:lstStyle/>
                    <a:p>
                      <a:pPr algn="ctr" rtl="1">
                        <a:lnSpc>
                          <a:spcPct val="115000"/>
                        </a:lnSpc>
                        <a:spcAft>
                          <a:spcPts val="0"/>
                        </a:spcAft>
                      </a:pPr>
                      <a:r>
                        <a:rPr lang="en-US" sz="1400" b="1">
                          <a:solidFill>
                            <a:schemeClr val="tx1">
                              <a:lumMod val="95000"/>
                              <a:lumOff val="5000"/>
                            </a:schemeClr>
                          </a:solidFill>
                          <a:effectLst/>
                        </a:rPr>
                        <a:t>macro</a:t>
                      </a:r>
                      <a:endParaRPr lang="en-US" sz="1400" b="1">
                        <a:solidFill>
                          <a:schemeClr val="tx1">
                            <a:lumMod val="95000"/>
                            <a:lumOff val="5000"/>
                          </a:schemeClr>
                        </a:solidFill>
                        <a:effectLst/>
                        <a:latin typeface="Calibri"/>
                        <a:ea typeface="Calibri"/>
                        <a:cs typeface="Arial"/>
                      </a:endParaRPr>
                    </a:p>
                  </a:txBody>
                  <a:tcPr marL="68580" marR="68580" marT="0" marB="0"/>
                </a:tc>
              </a:tr>
              <a:tr h="743695">
                <a:tc>
                  <a:txBody>
                    <a:bodyPr/>
                    <a:lstStyle/>
                    <a:p>
                      <a:pPr algn="r" rtl="1">
                        <a:lnSpc>
                          <a:spcPct val="115000"/>
                        </a:lnSpc>
                        <a:spcAft>
                          <a:spcPts val="0"/>
                        </a:spcAft>
                      </a:pPr>
                      <a:r>
                        <a:rPr lang="ar-SA" sz="1400" b="1" dirty="0">
                          <a:solidFill>
                            <a:schemeClr val="tx1">
                              <a:lumMod val="95000"/>
                              <a:lumOff val="5000"/>
                            </a:schemeClr>
                          </a:solidFill>
                          <a:effectLst/>
                        </a:rPr>
                        <a:t>الطرق شبه المايكروئية</a:t>
                      </a:r>
                      <a:endParaRPr lang="en-US" sz="1400" b="1" dirty="0">
                        <a:solidFill>
                          <a:schemeClr val="tx1">
                            <a:lumMod val="95000"/>
                            <a:lumOff val="5000"/>
                          </a:schemeClr>
                        </a:solidFill>
                        <a:effectLst/>
                        <a:latin typeface="Calibri"/>
                        <a:ea typeface="Calibri"/>
                        <a:cs typeface="Arial"/>
                      </a:endParaRPr>
                    </a:p>
                  </a:txBody>
                  <a:tcPr marL="68580" marR="68580" marT="0" marB="0"/>
                </a:tc>
                <a:tc>
                  <a:txBody>
                    <a:bodyPr/>
                    <a:lstStyle/>
                    <a:p>
                      <a:pPr algn="ctr" rtl="1">
                        <a:lnSpc>
                          <a:spcPct val="115000"/>
                        </a:lnSpc>
                        <a:spcAft>
                          <a:spcPts val="0"/>
                        </a:spcAft>
                      </a:pPr>
                      <a:r>
                        <a:rPr lang="en-US" sz="1400" b="1" dirty="0" smtClean="0">
                          <a:solidFill>
                            <a:schemeClr val="tx1">
                              <a:lumMod val="95000"/>
                              <a:lumOff val="5000"/>
                            </a:schemeClr>
                          </a:solidFill>
                          <a:effectLst/>
                        </a:rPr>
                        <a:t>10</a:t>
                      </a:r>
                      <a:r>
                        <a:rPr lang="ar-SA" sz="1400" b="1" dirty="0" smtClean="0">
                          <a:solidFill>
                            <a:schemeClr val="tx1">
                              <a:lumMod val="95000"/>
                              <a:lumOff val="5000"/>
                            </a:schemeClr>
                          </a:solidFill>
                          <a:effectLst/>
                        </a:rPr>
                        <a:t>  </a:t>
                      </a:r>
                      <a:r>
                        <a:rPr lang="ar-SA" sz="1400" b="1" dirty="0">
                          <a:solidFill>
                            <a:schemeClr val="tx1">
                              <a:lumMod val="95000"/>
                              <a:lumOff val="5000"/>
                            </a:schemeClr>
                          </a:solidFill>
                          <a:effectLst/>
                        </a:rPr>
                        <a:t>ملغم</a:t>
                      </a:r>
                      <a:endParaRPr lang="en-US" sz="1400" b="1" dirty="0">
                        <a:solidFill>
                          <a:schemeClr val="tx1">
                            <a:lumMod val="95000"/>
                            <a:lumOff val="5000"/>
                          </a:schemeClr>
                        </a:solidFill>
                        <a:effectLst/>
                        <a:latin typeface="Calibri"/>
                        <a:ea typeface="Calibri"/>
                        <a:cs typeface="Arial"/>
                      </a:endParaRPr>
                    </a:p>
                  </a:txBody>
                  <a:tcPr marL="68580" marR="68580" marT="0" marB="0"/>
                </a:tc>
                <a:tc>
                  <a:txBody>
                    <a:bodyPr/>
                    <a:lstStyle/>
                    <a:p>
                      <a:pPr algn="ctr" rtl="1">
                        <a:lnSpc>
                          <a:spcPct val="115000"/>
                        </a:lnSpc>
                        <a:spcAft>
                          <a:spcPts val="0"/>
                        </a:spcAft>
                      </a:pPr>
                      <a:r>
                        <a:rPr lang="en-US" sz="1400" b="1">
                          <a:solidFill>
                            <a:schemeClr val="tx1">
                              <a:lumMod val="95000"/>
                              <a:lumOff val="5000"/>
                            </a:schemeClr>
                          </a:solidFill>
                          <a:effectLst/>
                        </a:rPr>
                        <a:t>semi micro</a:t>
                      </a:r>
                      <a:endParaRPr lang="en-US" sz="1400" b="1">
                        <a:solidFill>
                          <a:schemeClr val="tx1">
                            <a:lumMod val="95000"/>
                            <a:lumOff val="5000"/>
                          </a:schemeClr>
                        </a:solidFill>
                        <a:effectLst/>
                        <a:latin typeface="Calibri"/>
                        <a:ea typeface="Calibri"/>
                        <a:cs typeface="Arial"/>
                      </a:endParaRPr>
                    </a:p>
                  </a:txBody>
                  <a:tcPr marL="68580" marR="68580" marT="0" marB="0"/>
                </a:tc>
              </a:tr>
              <a:tr h="743695">
                <a:tc>
                  <a:txBody>
                    <a:bodyPr/>
                    <a:lstStyle/>
                    <a:p>
                      <a:pPr algn="r" rtl="1">
                        <a:lnSpc>
                          <a:spcPct val="115000"/>
                        </a:lnSpc>
                        <a:spcAft>
                          <a:spcPts val="0"/>
                        </a:spcAft>
                      </a:pPr>
                      <a:r>
                        <a:rPr lang="ar-SA" sz="1400" b="1" dirty="0">
                          <a:solidFill>
                            <a:schemeClr val="tx1">
                              <a:lumMod val="95000"/>
                              <a:lumOff val="5000"/>
                            </a:schemeClr>
                          </a:solidFill>
                          <a:effectLst/>
                        </a:rPr>
                        <a:t>الطرق </a:t>
                      </a:r>
                      <a:r>
                        <a:rPr lang="ar-SA" sz="1400" b="1" dirty="0" smtClean="0">
                          <a:solidFill>
                            <a:schemeClr val="tx1">
                              <a:lumMod val="95000"/>
                              <a:lumOff val="5000"/>
                            </a:schemeClr>
                          </a:solidFill>
                          <a:effectLst/>
                        </a:rPr>
                        <a:t>المايكروئية</a:t>
                      </a:r>
                      <a:endParaRPr lang="en-US" sz="1400" b="1" dirty="0">
                        <a:solidFill>
                          <a:schemeClr val="tx1">
                            <a:lumMod val="95000"/>
                            <a:lumOff val="5000"/>
                          </a:schemeClr>
                        </a:solidFill>
                        <a:effectLst/>
                        <a:latin typeface="Calibri"/>
                        <a:ea typeface="Calibri"/>
                        <a:cs typeface="Arial"/>
                      </a:endParaRPr>
                    </a:p>
                  </a:txBody>
                  <a:tcPr marL="68580" marR="68580" marT="0" marB="0"/>
                </a:tc>
                <a:tc>
                  <a:txBody>
                    <a:bodyPr/>
                    <a:lstStyle/>
                    <a:p>
                      <a:pPr algn="ctr" rtl="1">
                        <a:lnSpc>
                          <a:spcPct val="115000"/>
                        </a:lnSpc>
                        <a:spcAft>
                          <a:spcPts val="0"/>
                        </a:spcAft>
                      </a:pPr>
                      <a:r>
                        <a:rPr lang="en-US" sz="1400" b="1" dirty="0" smtClean="0">
                          <a:solidFill>
                            <a:schemeClr val="tx1">
                              <a:lumMod val="95000"/>
                              <a:lumOff val="5000"/>
                            </a:schemeClr>
                          </a:solidFill>
                          <a:effectLst/>
                        </a:rPr>
                        <a:t>1</a:t>
                      </a:r>
                      <a:r>
                        <a:rPr lang="ar-SA" sz="1400" b="1" dirty="0" smtClean="0">
                          <a:solidFill>
                            <a:schemeClr val="tx1">
                              <a:lumMod val="95000"/>
                              <a:lumOff val="5000"/>
                            </a:schemeClr>
                          </a:solidFill>
                          <a:effectLst/>
                        </a:rPr>
                        <a:t> </a:t>
                      </a:r>
                      <a:r>
                        <a:rPr lang="ar-SA" sz="1400" b="1" dirty="0">
                          <a:solidFill>
                            <a:schemeClr val="tx1">
                              <a:lumMod val="95000"/>
                              <a:lumOff val="5000"/>
                            </a:schemeClr>
                          </a:solidFill>
                          <a:effectLst/>
                        </a:rPr>
                        <a:t>ملغم</a:t>
                      </a:r>
                      <a:endParaRPr lang="en-US" sz="1400" b="1" dirty="0">
                        <a:solidFill>
                          <a:schemeClr val="tx1">
                            <a:lumMod val="95000"/>
                            <a:lumOff val="5000"/>
                          </a:schemeClr>
                        </a:solidFill>
                        <a:effectLst/>
                        <a:latin typeface="Calibri"/>
                        <a:ea typeface="Calibri"/>
                        <a:cs typeface="Arial"/>
                      </a:endParaRPr>
                    </a:p>
                  </a:txBody>
                  <a:tcPr marL="68580" marR="68580" marT="0" marB="0"/>
                </a:tc>
                <a:tc>
                  <a:txBody>
                    <a:bodyPr/>
                    <a:lstStyle/>
                    <a:p>
                      <a:pPr algn="ctr" rtl="1">
                        <a:lnSpc>
                          <a:spcPct val="115000"/>
                        </a:lnSpc>
                        <a:spcAft>
                          <a:spcPts val="0"/>
                        </a:spcAft>
                      </a:pPr>
                      <a:r>
                        <a:rPr lang="en-US" sz="1400" b="1" dirty="0">
                          <a:solidFill>
                            <a:schemeClr val="tx1">
                              <a:lumMod val="95000"/>
                              <a:lumOff val="5000"/>
                            </a:schemeClr>
                          </a:solidFill>
                          <a:effectLst/>
                        </a:rPr>
                        <a:t>micro</a:t>
                      </a:r>
                      <a:endParaRPr lang="en-US" sz="1400" b="1" dirty="0">
                        <a:solidFill>
                          <a:schemeClr val="tx1">
                            <a:lumMod val="95000"/>
                            <a:lumOff val="5000"/>
                          </a:schemeClr>
                        </a:solidFill>
                        <a:effectLst/>
                        <a:latin typeface="Calibri"/>
                        <a:ea typeface="Calibri"/>
                        <a:cs typeface="Arial"/>
                      </a:endParaRPr>
                    </a:p>
                  </a:txBody>
                  <a:tcPr marL="68580" marR="68580" marT="0" marB="0"/>
                </a:tc>
              </a:tr>
              <a:tr h="743695">
                <a:tc>
                  <a:txBody>
                    <a:bodyPr/>
                    <a:lstStyle/>
                    <a:p>
                      <a:pPr algn="r" rtl="1">
                        <a:lnSpc>
                          <a:spcPct val="115000"/>
                        </a:lnSpc>
                        <a:spcAft>
                          <a:spcPts val="0"/>
                        </a:spcAft>
                      </a:pPr>
                      <a:r>
                        <a:rPr lang="ar-SA" sz="1400" b="1">
                          <a:solidFill>
                            <a:schemeClr val="tx1">
                              <a:lumMod val="95000"/>
                              <a:lumOff val="5000"/>
                            </a:schemeClr>
                          </a:solidFill>
                          <a:effectLst/>
                        </a:rPr>
                        <a:t>الطرق فوق المايكروئية</a:t>
                      </a:r>
                      <a:endParaRPr lang="en-US" sz="1400" b="1">
                        <a:solidFill>
                          <a:schemeClr val="tx1">
                            <a:lumMod val="95000"/>
                            <a:lumOff val="5000"/>
                          </a:schemeClr>
                        </a:solidFill>
                        <a:effectLst/>
                        <a:latin typeface="Calibri"/>
                        <a:ea typeface="Calibri"/>
                        <a:cs typeface="Arial"/>
                      </a:endParaRPr>
                    </a:p>
                  </a:txBody>
                  <a:tcPr marL="68580" marR="68580" marT="0" marB="0"/>
                </a:tc>
                <a:tc>
                  <a:txBody>
                    <a:bodyPr/>
                    <a:lstStyle/>
                    <a:p>
                      <a:pPr algn="ctr" rtl="1">
                        <a:lnSpc>
                          <a:spcPct val="115000"/>
                        </a:lnSpc>
                        <a:spcAft>
                          <a:spcPts val="0"/>
                        </a:spcAft>
                      </a:pPr>
                      <a:r>
                        <a:rPr lang="en-US" sz="1400" b="1">
                          <a:solidFill>
                            <a:schemeClr val="tx1">
                              <a:lumMod val="95000"/>
                              <a:lumOff val="5000"/>
                            </a:schemeClr>
                          </a:solidFill>
                          <a:effectLst/>
                        </a:rPr>
                        <a:t>0.001   </a:t>
                      </a:r>
                      <a:r>
                        <a:rPr lang="ar-SA" sz="1400" b="1">
                          <a:solidFill>
                            <a:schemeClr val="tx1">
                              <a:lumMod val="95000"/>
                              <a:lumOff val="5000"/>
                            </a:schemeClr>
                          </a:solidFill>
                          <a:effectLst/>
                        </a:rPr>
                        <a:t> ملغم</a:t>
                      </a:r>
                      <a:endParaRPr lang="en-US" sz="1400" b="1">
                        <a:solidFill>
                          <a:schemeClr val="tx1">
                            <a:lumMod val="95000"/>
                            <a:lumOff val="5000"/>
                          </a:schemeClr>
                        </a:solidFill>
                        <a:effectLst/>
                        <a:latin typeface="Calibri"/>
                        <a:ea typeface="Calibri"/>
                        <a:cs typeface="Arial"/>
                      </a:endParaRPr>
                    </a:p>
                  </a:txBody>
                  <a:tcPr marL="68580" marR="68580" marT="0" marB="0"/>
                </a:tc>
                <a:tc>
                  <a:txBody>
                    <a:bodyPr/>
                    <a:lstStyle/>
                    <a:p>
                      <a:pPr algn="ctr" rtl="1">
                        <a:lnSpc>
                          <a:spcPct val="115000"/>
                        </a:lnSpc>
                        <a:spcAft>
                          <a:spcPts val="0"/>
                        </a:spcAft>
                      </a:pPr>
                      <a:r>
                        <a:rPr lang="en-US" sz="1400" b="1" dirty="0">
                          <a:solidFill>
                            <a:schemeClr val="tx1">
                              <a:lumMod val="95000"/>
                              <a:lumOff val="5000"/>
                            </a:schemeClr>
                          </a:solidFill>
                          <a:effectLst/>
                        </a:rPr>
                        <a:t>ultra micro</a:t>
                      </a:r>
                      <a:endParaRPr lang="en-US" sz="1400" b="1" dirty="0">
                        <a:solidFill>
                          <a:schemeClr val="tx1">
                            <a:lumMod val="95000"/>
                            <a:lumOff val="5000"/>
                          </a:schemeClr>
                        </a:solidFill>
                        <a:effectLst/>
                        <a:latin typeface="Calibri"/>
                        <a:ea typeface="Calibri"/>
                        <a:cs typeface="Arial"/>
                      </a:endParaRPr>
                    </a:p>
                  </a:txBody>
                  <a:tcPr marL="68580" marR="68580" marT="0" marB="0"/>
                </a:tc>
              </a:tr>
              <a:tr h="745845">
                <a:tc>
                  <a:txBody>
                    <a:bodyPr/>
                    <a:lstStyle/>
                    <a:p>
                      <a:pPr algn="r" rtl="1">
                        <a:lnSpc>
                          <a:spcPct val="115000"/>
                        </a:lnSpc>
                        <a:spcAft>
                          <a:spcPts val="0"/>
                        </a:spcAft>
                      </a:pPr>
                      <a:r>
                        <a:rPr lang="ar-SA" sz="1400" b="1">
                          <a:solidFill>
                            <a:schemeClr val="tx1">
                              <a:lumMod val="95000"/>
                              <a:lumOff val="5000"/>
                            </a:schemeClr>
                          </a:solidFill>
                          <a:effectLst/>
                        </a:rPr>
                        <a:t>طرق أجزاء المايكزوغرام</a:t>
                      </a:r>
                      <a:endParaRPr lang="en-US" sz="1400" b="1">
                        <a:solidFill>
                          <a:schemeClr val="tx1">
                            <a:lumMod val="95000"/>
                            <a:lumOff val="5000"/>
                          </a:schemeClr>
                        </a:solidFill>
                        <a:effectLst/>
                        <a:latin typeface="Calibri"/>
                        <a:ea typeface="Calibri"/>
                        <a:cs typeface="Arial"/>
                      </a:endParaRPr>
                    </a:p>
                  </a:txBody>
                  <a:tcPr marL="68580" marR="68580" marT="0" marB="0"/>
                </a:tc>
                <a:tc>
                  <a:txBody>
                    <a:bodyPr/>
                    <a:lstStyle/>
                    <a:p>
                      <a:pPr algn="ctr" rtl="0">
                        <a:lnSpc>
                          <a:spcPct val="115000"/>
                        </a:lnSpc>
                        <a:spcAft>
                          <a:spcPts val="0"/>
                        </a:spcAft>
                      </a:pPr>
                      <a:r>
                        <a:rPr lang="en-US" sz="1400" b="1">
                          <a:solidFill>
                            <a:schemeClr val="tx1">
                              <a:lumMod val="95000"/>
                              <a:lumOff val="5000"/>
                            </a:schemeClr>
                          </a:solidFill>
                          <a:effectLst/>
                        </a:rPr>
                        <a:t>0..01 </a:t>
                      </a:r>
                      <a:r>
                        <a:rPr lang="ar-SA" sz="1400" b="1">
                          <a:solidFill>
                            <a:schemeClr val="tx1">
                              <a:lumMod val="95000"/>
                              <a:lumOff val="5000"/>
                            </a:schemeClr>
                          </a:solidFill>
                          <a:effectLst/>
                        </a:rPr>
                        <a:t> مايكرو غرام</a:t>
                      </a:r>
                      <a:endParaRPr lang="en-US" sz="1400" b="1">
                        <a:solidFill>
                          <a:schemeClr val="tx1">
                            <a:lumMod val="95000"/>
                            <a:lumOff val="5000"/>
                          </a:schemeClr>
                        </a:solidFill>
                        <a:effectLst/>
                        <a:latin typeface="Calibri"/>
                        <a:ea typeface="Calibri"/>
                        <a:cs typeface="Arial"/>
                      </a:endParaRPr>
                    </a:p>
                  </a:txBody>
                  <a:tcPr marL="68580" marR="68580" marT="0" marB="0"/>
                </a:tc>
                <a:tc>
                  <a:txBody>
                    <a:bodyPr/>
                    <a:lstStyle/>
                    <a:p>
                      <a:pPr algn="ctr" rtl="1">
                        <a:lnSpc>
                          <a:spcPct val="115000"/>
                        </a:lnSpc>
                        <a:spcAft>
                          <a:spcPts val="0"/>
                        </a:spcAft>
                      </a:pPr>
                      <a:r>
                        <a:rPr lang="en-US" sz="1400" b="1" dirty="0">
                          <a:solidFill>
                            <a:schemeClr val="tx1">
                              <a:lumMod val="95000"/>
                              <a:lumOff val="5000"/>
                            </a:schemeClr>
                          </a:solidFill>
                          <a:effectLst/>
                        </a:rPr>
                        <a:t>Sub microgram</a:t>
                      </a:r>
                      <a:endParaRPr lang="en-US" sz="1400" b="1" dirty="0">
                        <a:solidFill>
                          <a:schemeClr val="tx1">
                            <a:lumMod val="95000"/>
                            <a:lumOff val="5000"/>
                          </a:schemeClr>
                        </a:solidFill>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80812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pPr algn="r"/>
            <a:r>
              <a:rPr lang="ar-SA" sz="3200" b="1" dirty="0">
                <a:solidFill>
                  <a:schemeClr val="tx2">
                    <a:lumMod val="75000"/>
                  </a:schemeClr>
                </a:solidFill>
              </a:rPr>
              <a:t>ثانيا: حسب الغرض من التحليل</a:t>
            </a:r>
            <a:endParaRPr lang="en-US" sz="3200" dirty="0">
              <a:solidFill>
                <a:schemeClr val="tx2">
                  <a:lumMod val="75000"/>
                </a:schemeClr>
              </a:solidFill>
            </a:endParaRPr>
          </a:p>
        </p:txBody>
      </p:sp>
      <p:sp>
        <p:nvSpPr>
          <p:cNvPr id="3" name="Content Placeholder 2"/>
          <p:cNvSpPr>
            <a:spLocks noGrp="1"/>
          </p:cNvSpPr>
          <p:nvPr>
            <p:ph idx="1"/>
          </p:nvPr>
        </p:nvSpPr>
        <p:spPr>
          <a:xfrm>
            <a:off x="457200" y="1052736"/>
            <a:ext cx="8229600" cy="5073427"/>
          </a:xfrm>
        </p:spPr>
        <p:txBody>
          <a:bodyPr>
            <a:normAutofit lnSpcReduction="10000"/>
          </a:bodyPr>
          <a:lstStyle/>
          <a:p>
            <a:pPr marL="0" lvl="0" indent="0" algn="r" rtl="1">
              <a:buNone/>
            </a:pPr>
            <a:r>
              <a:rPr lang="en-US" dirty="0" smtClean="0">
                <a:solidFill>
                  <a:srgbClr val="FF0000"/>
                </a:solidFill>
              </a:rPr>
              <a:t>1</a:t>
            </a:r>
            <a:r>
              <a:rPr lang="ar-IQ" dirty="0" smtClean="0">
                <a:solidFill>
                  <a:srgbClr val="FF0000"/>
                </a:solidFill>
              </a:rPr>
              <a:t>. </a:t>
            </a:r>
            <a:r>
              <a:rPr lang="ar-SA" b="1" dirty="0" smtClean="0">
                <a:solidFill>
                  <a:srgbClr val="FF0000"/>
                </a:solidFill>
              </a:rPr>
              <a:t>الكيمياء </a:t>
            </a:r>
            <a:r>
              <a:rPr lang="ar-SA" b="1" dirty="0">
                <a:solidFill>
                  <a:srgbClr val="FF0000"/>
                </a:solidFill>
              </a:rPr>
              <a:t>التحليلية الوصفية </a:t>
            </a:r>
            <a:r>
              <a:rPr lang="en-US" b="1" dirty="0">
                <a:solidFill>
                  <a:srgbClr val="FF0000"/>
                </a:solidFill>
              </a:rPr>
              <a:t>Quantitative analytical </a:t>
            </a:r>
            <a:r>
              <a:rPr lang="en-US" b="1" dirty="0" smtClean="0">
                <a:solidFill>
                  <a:srgbClr val="FF0000"/>
                </a:solidFill>
              </a:rPr>
              <a:t>chemistry</a:t>
            </a:r>
            <a:endParaRPr lang="ar-IQ" b="1" dirty="0" smtClean="0">
              <a:solidFill>
                <a:srgbClr val="FF0000"/>
              </a:solidFill>
            </a:endParaRPr>
          </a:p>
          <a:p>
            <a:pPr marL="0" lvl="0" indent="0" algn="r" rtl="1">
              <a:buNone/>
            </a:pPr>
            <a:r>
              <a:rPr lang="ar-SA" sz="2800" dirty="0"/>
              <a:t>تعتبر الكيمياء الوصفية فرعا من فروع الكيمياء وتبحث في كيفية فصل العناصر او المواد من المخلوطات والتعرف عليها عن طريق الفصل وكذلك التعرف على الاسس الحامضية والقاعدية. ويمكم ان يتم ذلك كما يلي: </a:t>
            </a:r>
            <a:endParaRPr lang="ar-IQ" sz="2800" dirty="0" smtClean="0"/>
          </a:p>
          <a:p>
            <a:pPr marL="514350" indent="-514350" algn="r" rtl="1">
              <a:buFont typeface="+mj-lt"/>
              <a:buAutoNum type="alphaLcParenR"/>
            </a:pPr>
            <a:r>
              <a:rPr lang="ar-IQ" sz="2800" b="1" dirty="0">
                <a:solidFill>
                  <a:schemeClr val="tx2">
                    <a:lumMod val="75000"/>
                  </a:schemeClr>
                </a:solidFill>
              </a:rPr>
              <a:t>استخدام </a:t>
            </a:r>
            <a:r>
              <a:rPr lang="ar-IQ" sz="2800" b="1" dirty="0" smtClean="0">
                <a:solidFill>
                  <a:schemeClr val="tx2">
                    <a:lumMod val="75000"/>
                  </a:schemeClr>
                </a:solidFill>
              </a:rPr>
              <a:t>الحواس</a:t>
            </a:r>
          </a:p>
          <a:p>
            <a:pPr marL="0" indent="0" algn="r" rtl="1">
              <a:buNone/>
            </a:pPr>
            <a:r>
              <a:rPr lang="ar-SA" sz="2800" dirty="0"/>
              <a:t>م</a:t>
            </a:r>
            <a:r>
              <a:rPr lang="ar-IQ" sz="2800" dirty="0"/>
              <a:t>م</a:t>
            </a:r>
            <a:r>
              <a:rPr lang="ar-SA" sz="2800" dirty="0"/>
              <a:t>كن ان تكون الحواس طريقة للتعرف على بعض المركبات المعروفة </a:t>
            </a:r>
            <a:r>
              <a:rPr lang="ar-IQ" sz="2800" dirty="0"/>
              <a:t>مثلاً يمكن عن طريق المذاق ان نتعرف على مادتين احدهما سكر والاخر ملح ( كلوريد الصوديوم) كما يمكن عن طريق اللون والشكل التمييز بين مادتين مثل الفحم والكبريت.</a:t>
            </a:r>
            <a:endParaRPr lang="en-US" sz="2800" dirty="0"/>
          </a:p>
          <a:p>
            <a:pPr marL="0" indent="0" algn="r" rtl="1">
              <a:buNone/>
            </a:pPr>
            <a:endParaRPr lang="en-US" sz="2800" dirty="0">
              <a:solidFill>
                <a:schemeClr val="tx2">
                  <a:lumMod val="75000"/>
                </a:schemeClr>
              </a:solidFill>
            </a:endParaRPr>
          </a:p>
          <a:p>
            <a:pPr marL="0" lvl="0" indent="0" algn="r" rtl="1">
              <a:buNone/>
            </a:pPr>
            <a:endParaRPr lang="en-US" sz="2800" dirty="0">
              <a:solidFill>
                <a:srgbClr val="FF0000"/>
              </a:solidFill>
            </a:endParaRPr>
          </a:p>
          <a:p>
            <a:pPr marL="0" indent="0" algn="r" rtl="1">
              <a:buNone/>
            </a:pPr>
            <a:endParaRPr lang="en-US" dirty="0">
              <a:solidFill>
                <a:srgbClr val="FF0000"/>
              </a:solidFill>
            </a:endParaRPr>
          </a:p>
        </p:txBody>
      </p:sp>
    </p:spTree>
    <p:extLst>
      <p:ext uri="{BB962C8B-B14F-4D97-AF65-F5344CB8AC3E}">
        <p14:creationId xmlns:p14="http://schemas.microsoft.com/office/powerpoint/2010/main" val="2799723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lstStyle/>
          <a:p>
            <a:pPr marL="0" lvl="0" indent="0" algn="r" rtl="1">
              <a:buNone/>
            </a:pPr>
            <a:r>
              <a:rPr lang="en-US" sz="2800" dirty="0" smtClean="0">
                <a:solidFill>
                  <a:schemeClr val="tx2">
                    <a:lumMod val="75000"/>
                  </a:schemeClr>
                </a:solidFill>
              </a:rPr>
              <a:t>b</a:t>
            </a:r>
            <a:r>
              <a:rPr lang="ar-IQ" sz="2800" dirty="0" smtClean="0">
                <a:solidFill>
                  <a:schemeClr val="tx2">
                    <a:lumMod val="75000"/>
                  </a:schemeClr>
                </a:solidFill>
              </a:rPr>
              <a:t>) </a:t>
            </a:r>
            <a:r>
              <a:rPr lang="ar-IQ" sz="2800" b="1" dirty="0">
                <a:solidFill>
                  <a:schemeClr val="tx2">
                    <a:lumMod val="75000"/>
                  </a:schemeClr>
                </a:solidFill>
              </a:rPr>
              <a:t>استخدام المواد الكيمياوية</a:t>
            </a:r>
            <a:endParaRPr lang="en-US" sz="2800" dirty="0">
              <a:solidFill>
                <a:schemeClr val="tx2">
                  <a:lumMod val="75000"/>
                </a:schemeClr>
              </a:solidFill>
            </a:endParaRPr>
          </a:p>
          <a:p>
            <a:pPr marL="0" indent="0" algn="r" rtl="1">
              <a:buNone/>
            </a:pPr>
            <a:r>
              <a:rPr lang="ar-IQ" sz="2800" dirty="0"/>
              <a:t>وتستخدم هذه الطريقه عند عجز الحواس في التمييز بين المركبات الكيميائية فمثلاً من الصعوبة التمييز بين نترات الفضة </a:t>
            </a:r>
            <a:r>
              <a:rPr lang="en-US" sz="2800" dirty="0"/>
              <a:t>AgNO</a:t>
            </a:r>
            <a:r>
              <a:rPr lang="en-US" sz="2800" baseline="-25000" dirty="0"/>
              <a:t>3</a:t>
            </a:r>
            <a:r>
              <a:rPr lang="ar-IQ" sz="2800" dirty="0"/>
              <a:t> ونترات الصوديوم  </a:t>
            </a:r>
            <a:r>
              <a:rPr lang="en-US" sz="2800" dirty="0"/>
              <a:t>NaNO</a:t>
            </a:r>
            <a:r>
              <a:rPr lang="en-US" sz="2800" baseline="-25000" dirty="0"/>
              <a:t>3</a:t>
            </a:r>
            <a:r>
              <a:rPr lang="ar-IQ" sz="2800" dirty="0"/>
              <a:t>حيث انهما يتشابهان في اللون والصفات الطبيعية الاخرى, لذلك يجب التمييز بينهما بوسائل اخرى كمعرفه درجه الانصهار ودرجة الذوبان او باجراء تفاعل كيميائي لها مع حامض الهيدروكلوريك. حيث تعطي نترات الفضه راسب ( كلوريد الفضة) بنما لايتكون راسب مع نترات الصوديوم.</a:t>
            </a:r>
            <a:endParaRPr lang="en-US" sz="28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221088"/>
            <a:ext cx="8352928"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9259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en-US" sz="3200" dirty="0" smtClean="0">
                <a:solidFill>
                  <a:srgbClr val="FF0000"/>
                </a:solidFill>
              </a:rPr>
              <a:t>2</a:t>
            </a:r>
            <a:r>
              <a:rPr lang="ar-IQ" sz="3200" dirty="0" smtClean="0">
                <a:solidFill>
                  <a:srgbClr val="FF0000"/>
                </a:solidFill>
              </a:rPr>
              <a:t>. </a:t>
            </a:r>
            <a:r>
              <a:rPr lang="ar-SA" sz="3200" b="1" dirty="0">
                <a:solidFill>
                  <a:srgbClr val="FF0000"/>
                </a:solidFill>
              </a:rPr>
              <a:t>الكيمياء التحليلية الكمية </a:t>
            </a:r>
            <a:r>
              <a:rPr lang="en-US" sz="3200" b="1" dirty="0">
                <a:solidFill>
                  <a:srgbClr val="FF0000"/>
                </a:solidFill>
              </a:rPr>
              <a:t>Quantitative analytical chemistry</a:t>
            </a:r>
            <a:endParaRPr lang="en-US" sz="3200" dirty="0">
              <a:solidFill>
                <a:srgbClr val="FF0000"/>
              </a:solidFill>
            </a:endParaRPr>
          </a:p>
        </p:txBody>
      </p:sp>
      <p:sp>
        <p:nvSpPr>
          <p:cNvPr id="3" name="Content Placeholder 2"/>
          <p:cNvSpPr>
            <a:spLocks noGrp="1"/>
          </p:cNvSpPr>
          <p:nvPr>
            <p:ph idx="1"/>
          </p:nvPr>
        </p:nvSpPr>
        <p:spPr>
          <a:xfrm>
            <a:off x="457200" y="1412776"/>
            <a:ext cx="8435280" cy="4968552"/>
          </a:xfrm>
        </p:spPr>
        <p:txBody>
          <a:bodyPr>
            <a:normAutofit/>
          </a:bodyPr>
          <a:lstStyle/>
          <a:p>
            <a:pPr marL="0" indent="0" algn="r">
              <a:buNone/>
            </a:pPr>
            <a:r>
              <a:rPr lang="ar-SA" sz="2800" dirty="0"/>
              <a:t>يقصد بالكيمياء التحليلية الكمية ذلك الفرع من فروع الكيمياء الذي يهتم بالتقدير الكمي للعناصر أو الجذور الحامضية والقاعدية أو المركبات الموجودة في عينة ما وذلك عن طريق تقدير هذه العناصر أو الجذور أو المركبات تقديرا كميا ويتم تقدير المركب تقديرا كميا على صورة المركب بأكمله أو على صورة احد نواتج تفاعله أو إحدى المواد التي يشتق منها. </a:t>
            </a:r>
            <a:endParaRPr lang="en-US" sz="2800" dirty="0"/>
          </a:p>
          <a:p>
            <a:pPr marL="0" indent="0" algn="r">
              <a:buNone/>
            </a:pPr>
            <a:endParaRPr lang="en-US" sz="2800" dirty="0"/>
          </a:p>
        </p:txBody>
      </p:sp>
    </p:spTree>
    <p:extLst>
      <p:ext uri="{BB962C8B-B14F-4D97-AF65-F5344CB8AC3E}">
        <p14:creationId xmlns:p14="http://schemas.microsoft.com/office/powerpoint/2010/main" val="2103915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r"/>
            <a:r>
              <a:rPr lang="ar-SA" sz="3200" b="1" dirty="0" smtClean="0">
                <a:solidFill>
                  <a:srgbClr val="FF0000"/>
                </a:solidFill>
              </a:rPr>
              <a:t>ثالثا:حسب </a:t>
            </a:r>
            <a:r>
              <a:rPr lang="ar-SA" sz="3200" b="1" dirty="0">
                <a:solidFill>
                  <a:srgbClr val="FF0000"/>
                </a:solidFill>
              </a:rPr>
              <a:t>وسيلة التحليل</a:t>
            </a:r>
            <a:endParaRPr lang="en-US" sz="3200" dirty="0">
              <a:solidFill>
                <a:srgbClr val="FF0000"/>
              </a:solidFill>
            </a:endParaRPr>
          </a:p>
        </p:txBody>
      </p:sp>
      <p:sp>
        <p:nvSpPr>
          <p:cNvPr id="3" name="Content Placeholder 2"/>
          <p:cNvSpPr>
            <a:spLocks noGrp="1"/>
          </p:cNvSpPr>
          <p:nvPr>
            <p:ph idx="1"/>
          </p:nvPr>
        </p:nvSpPr>
        <p:spPr>
          <a:xfrm>
            <a:off x="457200" y="908720"/>
            <a:ext cx="8229600" cy="5217443"/>
          </a:xfrm>
        </p:spPr>
        <p:txBody>
          <a:bodyPr>
            <a:normAutofit fontScale="92500"/>
          </a:bodyPr>
          <a:lstStyle/>
          <a:p>
            <a:pPr marL="0" indent="0" algn="r">
              <a:buNone/>
            </a:pPr>
            <a:r>
              <a:rPr lang="ar-SA" sz="2800" dirty="0"/>
              <a:t>يمكن تقسيم الكيمياء التحليلية تبعا للوسيلة المستخدمة في التحليل إلى أقسام عدة وهذا النوع من التقسيم خاص بالكيمياء التحليلية الكمية ويكون ذلك كما يلي:</a:t>
            </a:r>
            <a:endParaRPr lang="en-US" sz="2800" dirty="0"/>
          </a:p>
          <a:p>
            <a:pPr marL="0" indent="0" algn="r" rtl="1">
              <a:buNone/>
            </a:pPr>
            <a:r>
              <a:rPr lang="en-US" sz="2800" dirty="0" smtClean="0"/>
              <a:t>1</a:t>
            </a:r>
            <a:r>
              <a:rPr lang="ar-IQ" sz="2800" dirty="0" smtClean="0">
                <a:solidFill>
                  <a:schemeClr val="tx2">
                    <a:lumMod val="75000"/>
                  </a:schemeClr>
                </a:solidFill>
              </a:rPr>
              <a:t>. </a:t>
            </a:r>
            <a:r>
              <a:rPr lang="ar-SA" sz="2800" b="1" dirty="0">
                <a:solidFill>
                  <a:schemeClr val="tx2">
                    <a:lumMod val="75000"/>
                  </a:schemeClr>
                </a:solidFill>
              </a:rPr>
              <a:t>التحليل الكمي ألحجمي </a:t>
            </a:r>
            <a:r>
              <a:rPr lang="en-US" sz="2800" b="1" dirty="0">
                <a:solidFill>
                  <a:schemeClr val="tx2">
                    <a:lumMod val="75000"/>
                  </a:schemeClr>
                </a:solidFill>
              </a:rPr>
              <a:t>Volumetric </a:t>
            </a:r>
            <a:r>
              <a:rPr lang="en-US" sz="2800" b="1" dirty="0" smtClean="0">
                <a:solidFill>
                  <a:schemeClr val="tx2">
                    <a:lumMod val="75000"/>
                  </a:schemeClr>
                </a:solidFill>
              </a:rPr>
              <a:t>analysis</a:t>
            </a:r>
            <a:endParaRPr lang="ar-IQ" sz="2800" dirty="0" smtClean="0">
              <a:solidFill>
                <a:schemeClr val="tx2">
                  <a:lumMod val="75000"/>
                </a:schemeClr>
              </a:solidFill>
            </a:endParaRPr>
          </a:p>
          <a:p>
            <a:pPr marL="0" indent="0" algn="r">
              <a:buNone/>
            </a:pPr>
            <a:r>
              <a:rPr lang="ar-SA" sz="2800" dirty="0" smtClean="0"/>
              <a:t>في </a:t>
            </a:r>
            <a:r>
              <a:rPr lang="ar-SA" sz="2800" dirty="0"/>
              <a:t>هذه الطريقة يمكن تسحيح جميع أو جزء معلوم من محلول النموذج مع المحلول القياسي حتى نحصل على نقطة النهاية التي عندها تكون كمية المحلول القياسي تكافئ تماما المادة المراد تحليلها.ويمكن تعيين نقطة نهاية التفاعل وتتم بـ :</a:t>
            </a:r>
            <a:endParaRPr lang="en-US" sz="2800" dirty="0"/>
          </a:p>
          <a:p>
            <a:pPr marL="457200" lvl="0" indent="-457200" algn="r" rtl="1">
              <a:buFont typeface="+mj-lt"/>
              <a:buAutoNum type="alphaLcParenR"/>
            </a:pPr>
            <a:r>
              <a:rPr lang="ar-SA" sz="2400" b="1" dirty="0" smtClean="0"/>
              <a:t>باستخدام </a:t>
            </a:r>
            <a:r>
              <a:rPr lang="ar-SA" sz="2400" b="1" dirty="0"/>
              <a:t>دلائل ذات طبيعة كيمائية ملونة </a:t>
            </a:r>
            <a:r>
              <a:rPr lang="en-US" sz="2400" b="1" dirty="0" err="1"/>
              <a:t>Colour</a:t>
            </a:r>
            <a:r>
              <a:rPr lang="en-US" sz="2400" b="1" dirty="0"/>
              <a:t> indicators</a:t>
            </a:r>
            <a:endParaRPr lang="en-US" sz="2400" dirty="0"/>
          </a:p>
          <a:p>
            <a:pPr marL="457200" indent="-457200" algn="r" rtl="1">
              <a:buFont typeface="+mj-lt"/>
              <a:buAutoNum type="alphaLcParenR"/>
            </a:pPr>
            <a:r>
              <a:rPr lang="ar-SA" sz="2400" b="1" dirty="0"/>
              <a:t>عن طريق قياس صفات المحلول الفيزيو كيميائية. مثلا عن طريق قياس فرق جهد المحلول</a:t>
            </a:r>
            <a:r>
              <a:rPr lang="ar-SA" sz="2400" b="1" dirty="0" smtClean="0"/>
              <a:t>.</a:t>
            </a:r>
            <a:endParaRPr lang="ar-IQ" sz="2400" b="1" dirty="0" smtClean="0"/>
          </a:p>
          <a:p>
            <a:pPr marL="0" lvl="0" indent="0" algn="r" rtl="1">
              <a:buNone/>
            </a:pPr>
            <a:r>
              <a:rPr lang="en-US" sz="2800" b="1" dirty="0">
                <a:solidFill>
                  <a:schemeClr val="tx2">
                    <a:lumMod val="75000"/>
                  </a:schemeClr>
                </a:solidFill>
              </a:rPr>
              <a:t>2</a:t>
            </a:r>
            <a:r>
              <a:rPr lang="ar-IQ" sz="2800" b="1" dirty="0">
                <a:solidFill>
                  <a:schemeClr val="tx2">
                    <a:lumMod val="75000"/>
                  </a:schemeClr>
                </a:solidFill>
              </a:rPr>
              <a:t>. </a:t>
            </a:r>
            <a:r>
              <a:rPr lang="ar-SA" sz="2800" b="1" dirty="0">
                <a:solidFill>
                  <a:schemeClr val="tx2">
                    <a:lumMod val="75000"/>
                  </a:schemeClr>
                </a:solidFill>
              </a:rPr>
              <a:t>التحليل الكمي ألوزني </a:t>
            </a:r>
            <a:r>
              <a:rPr lang="en-US" sz="2800" b="1" dirty="0">
                <a:solidFill>
                  <a:schemeClr val="tx2">
                    <a:lumMod val="75000"/>
                  </a:schemeClr>
                </a:solidFill>
              </a:rPr>
              <a:t>Gravimetric analysis</a:t>
            </a:r>
          </a:p>
          <a:p>
            <a:pPr marL="0" indent="0" algn="r" rtl="1">
              <a:buNone/>
            </a:pPr>
            <a:r>
              <a:rPr lang="ar-SA" sz="2400" dirty="0"/>
              <a:t>وفيه يتم تقدير العنصر أو المركب بعملية وزنيه وذلك بعد ترسيب المادة ثم فصلها ووزنها.</a:t>
            </a:r>
            <a:endParaRPr lang="en-US" sz="2400" dirty="0"/>
          </a:p>
          <a:p>
            <a:pPr marL="0" indent="0" algn="r" rtl="1">
              <a:buNone/>
            </a:pPr>
            <a:endParaRPr lang="en-US" sz="2400" dirty="0"/>
          </a:p>
        </p:txBody>
      </p:sp>
    </p:spTree>
    <p:extLst>
      <p:ext uri="{BB962C8B-B14F-4D97-AF65-F5344CB8AC3E}">
        <p14:creationId xmlns:p14="http://schemas.microsoft.com/office/powerpoint/2010/main" val="1202608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540</Words>
  <Application>Microsoft Office PowerPoint</Application>
  <PresentationFormat>On-screen Show (4:3)</PresentationFormat>
  <Paragraphs>53</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الكيمياء التحليليه Analytical chemistry </vt:lpstr>
      <vt:lpstr>PowerPoint Presentation</vt:lpstr>
      <vt:lpstr>PowerPoint Presentation</vt:lpstr>
      <vt:lpstr>تصنيف الكيمياء التحليلية Classification of analytical chemistry </vt:lpstr>
      <vt:lpstr>ثانيا: حسب الغرض من التحليل</vt:lpstr>
      <vt:lpstr>PowerPoint Presentation</vt:lpstr>
      <vt:lpstr>2. الكيمياء التحليلية الكمية Quantitative analytical chemistry</vt:lpstr>
      <vt:lpstr>ثالثا:حسب وسيلة التحليل</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الكيمياء التحليليه Analytical chemistry </dc:title>
  <dc:creator>InteL</dc:creator>
  <cp:lastModifiedBy>InteL</cp:lastModifiedBy>
  <cp:revision>22</cp:revision>
  <dcterms:created xsi:type="dcterms:W3CDTF">2016-12-01T09:58:06Z</dcterms:created>
  <dcterms:modified xsi:type="dcterms:W3CDTF">2016-12-04T07:22:52Z</dcterms:modified>
</cp:coreProperties>
</file>